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59" r:id="rId7"/>
    <p:sldId id="260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33" autoAdjust="0"/>
  </p:normalViewPr>
  <p:slideViewPr>
    <p:cSldViewPr snapToGrid="0" snapToObjects="1">
      <p:cViewPr varScale="1">
        <p:scale>
          <a:sx n="108" d="100"/>
          <a:sy n="108" d="100"/>
        </p:scale>
        <p:origin x="108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588" y="2193637"/>
            <a:ext cx="8072584" cy="77739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1588" y="2971030"/>
            <a:ext cx="8072583" cy="7540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50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910" y="4399863"/>
            <a:ext cx="2859374" cy="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8"/>
            <a:ext cx="7670800" cy="910161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7106"/>
            <a:ext cx="8229600" cy="3419145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4" name="Picture 3" descr="site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824" y="4816817"/>
            <a:ext cx="1733176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8"/>
            <a:ext cx="7670800" cy="910161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4" name="Picture 3" descr="site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824" y="4816817"/>
            <a:ext cx="1733176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712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 userDrawn="1"/>
        </p:nvSpPr>
        <p:spPr>
          <a:xfrm>
            <a:off x="457200" y="843075"/>
            <a:ext cx="8229600" cy="4256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accent3">
                    <a:lumMod val="75000"/>
                  </a:schemeClr>
                </a:solidFill>
                <a:latin typeface="Avenir Heavy"/>
                <a:ea typeface="+mj-ea"/>
                <a:cs typeface="Avenir Heavy"/>
              </a:defRPr>
            </a:lvl1pPr>
          </a:lstStyle>
          <a:p>
            <a:r>
              <a:rPr lang="en-US" sz="3000" dirty="0" smtClean="0">
                <a:solidFill>
                  <a:schemeClr val="bg1"/>
                </a:solidFill>
                <a:latin typeface="Calibri"/>
                <a:cs typeface="Calibri"/>
              </a:rPr>
              <a:t>Click to edit Master title style</a:t>
            </a:r>
            <a:endParaRPr lang="en-US" sz="3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3" name="Picture 2" descr="UAB_WORDMARK_white_taglin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910" y="4399863"/>
            <a:ext cx="2859374" cy="6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6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148" y="1538240"/>
            <a:ext cx="8072584" cy="777393"/>
          </a:xfrm>
        </p:spPr>
        <p:txBody>
          <a:bodyPr>
            <a:noAutofit/>
          </a:bodyPr>
          <a:lstStyle/>
          <a:p>
            <a:r>
              <a:rPr lang="en-US" sz="3200" dirty="0" smtClean="0"/>
              <a:t>Handling disclosures of financial relationships with commercial interests in grand rounds sessions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8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Slide 3</a:t>
            </a:r>
            <a:r>
              <a:rPr lang="en-US" sz="2000" dirty="0" smtClean="0"/>
              <a:t>: No relevant financial relationships to disclose by either the speaker or course planner </a:t>
            </a:r>
          </a:p>
          <a:p>
            <a:pPr marL="0" indent="0">
              <a:buNone/>
            </a:pPr>
            <a:r>
              <a:rPr lang="en-US" sz="2000" b="1" dirty="0" smtClean="0"/>
              <a:t>Slide 4</a:t>
            </a:r>
            <a:r>
              <a:rPr lang="en-US" sz="2000" dirty="0" smtClean="0"/>
              <a:t>: Financial relationships with commercial interests to disclose – presenter</a:t>
            </a:r>
          </a:p>
          <a:p>
            <a:pPr marL="0" indent="0">
              <a:buNone/>
            </a:pPr>
            <a:r>
              <a:rPr lang="en-US" sz="2000" b="1" dirty="0"/>
              <a:t>Slide </a:t>
            </a:r>
            <a:r>
              <a:rPr lang="en-US" sz="2000" b="1" dirty="0" smtClean="0"/>
              <a:t>5</a:t>
            </a:r>
            <a:r>
              <a:rPr lang="en-US" sz="2000" dirty="0" smtClean="0"/>
              <a:t>: </a:t>
            </a:r>
            <a:r>
              <a:rPr lang="en-US" sz="2000" dirty="0"/>
              <a:t>financial relationships with commercial interests to disclose </a:t>
            </a:r>
            <a:r>
              <a:rPr lang="en-US" sz="2000" dirty="0" smtClean="0"/>
              <a:t>– course planner(s)/moderator(s)/panelists/chairperson(s)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Slide </a:t>
            </a:r>
            <a:r>
              <a:rPr lang="en-US" sz="2000" b="1" dirty="0" smtClean="0"/>
              <a:t>6</a:t>
            </a:r>
            <a:r>
              <a:rPr lang="en-US" sz="2000" dirty="0" smtClean="0"/>
              <a:t>: Disclosure statement of unapproved/investigative use 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Slide </a:t>
            </a:r>
            <a:r>
              <a:rPr lang="en-US" sz="2000" b="1" dirty="0" smtClean="0"/>
              <a:t>7</a:t>
            </a:r>
            <a:r>
              <a:rPr lang="en-US" sz="2000" dirty="0" smtClean="0"/>
              <a:t>: </a:t>
            </a:r>
            <a:r>
              <a:rPr lang="en-US" sz="2000" dirty="0"/>
              <a:t>Disclosure statement of </a:t>
            </a:r>
            <a:r>
              <a:rPr lang="en-US" sz="2000" dirty="0" smtClean="0"/>
              <a:t>discussion of off-label medication(s)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9080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 have no actual or potential conflict of </a:t>
            </a:r>
            <a:r>
              <a:rPr lang="en-US" sz="2400" dirty="0" smtClean="0"/>
              <a:t>interest </a:t>
            </a:r>
            <a:r>
              <a:rPr lang="en-US" sz="2400" dirty="0"/>
              <a:t>in relation to this </a:t>
            </a:r>
            <a:r>
              <a:rPr lang="en-US" sz="2400" dirty="0" smtClean="0"/>
              <a:t>program/presentation.</a:t>
            </a:r>
          </a:p>
          <a:p>
            <a:r>
              <a:rPr lang="en-US" sz="2400" dirty="0"/>
              <a:t>The following planners, speakers, moderators, and/or panelists of this CE activity have no relevant financial relationships with commercial interests to disclose:</a:t>
            </a:r>
          </a:p>
          <a:p>
            <a:pPr lvl="1"/>
            <a:r>
              <a:rPr lang="en-US" sz="2000" dirty="0"/>
              <a:t>[Add names of </a:t>
            </a:r>
            <a:r>
              <a:rPr lang="en-US" sz="2000" dirty="0" smtClean="0"/>
              <a:t>relevant persons </a:t>
            </a:r>
            <a:r>
              <a:rPr lang="en-US" sz="2000" dirty="0"/>
              <a:t>here]</a:t>
            </a:r>
          </a:p>
        </p:txBody>
      </p:sp>
    </p:spTree>
    <p:extLst>
      <p:ext uri="{BB962C8B-B14F-4D97-AF65-F5344CB8AC3E}">
        <p14:creationId xmlns:p14="http://schemas.microsoft.com/office/powerpoint/2010/main" val="207775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9"/>
            <a:ext cx="7670800" cy="715610"/>
          </a:xfrm>
        </p:spPr>
        <p:txBody>
          <a:bodyPr/>
          <a:lstStyle/>
          <a:p>
            <a:pPr algn="ctr"/>
            <a:r>
              <a:rPr lang="en-US" dirty="0" smtClean="0"/>
              <a:t>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3022"/>
            <a:ext cx="8229600" cy="3897351"/>
          </a:xfrm>
        </p:spPr>
        <p:txBody>
          <a:bodyPr/>
          <a:lstStyle/>
          <a:p>
            <a:r>
              <a:rPr lang="en-US" dirty="0"/>
              <a:t>I disclose the following relevant financial relationships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Grant/Research Support: </a:t>
            </a:r>
            <a:r>
              <a:rPr lang="en-US" sz="2000" dirty="0" smtClean="0"/>
              <a:t>[List </a:t>
            </a:r>
            <a:r>
              <a:rPr lang="en-US" sz="2000" dirty="0"/>
              <a:t>all companies or </a:t>
            </a:r>
            <a:r>
              <a:rPr lang="en-US" sz="2000" dirty="0" smtClean="0"/>
              <a:t>omit </a:t>
            </a:r>
            <a:r>
              <a:rPr lang="en-US" sz="2000" dirty="0"/>
              <a:t>for no </a:t>
            </a:r>
            <a:r>
              <a:rPr lang="en-US" sz="2000" dirty="0" smtClean="0"/>
              <a:t>disclosure]</a:t>
            </a:r>
            <a:endParaRPr lang="en-US" sz="2000" dirty="0"/>
          </a:p>
          <a:p>
            <a:pPr lvl="1"/>
            <a:r>
              <a:rPr lang="en-US" dirty="0" smtClean="0"/>
              <a:t>Consultant</a:t>
            </a:r>
            <a:r>
              <a:rPr lang="en-US" dirty="0"/>
              <a:t>: </a:t>
            </a:r>
            <a:r>
              <a:rPr lang="en-US" sz="2000" dirty="0" smtClean="0"/>
              <a:t>[List </a:t>
            </a:r>
            <a:r>
              <a:rPr lang="en-US" sz="2000" dirty="0"/>
              <a:t>all companies or </a:t>
            </a:r>
            <a:r>
              <a:rPr lang="en-US" sz="2000" dirty="0" smtClean="0"/>
              <a:t>omit </a:t>
            </a:r>
            <a:r>
              <a:rPr lang="en-US" sz="2000" dirty="0"/>
              <a:t>for no </a:t>
            </a:r>
            <a:r>
              <a:rPr lang="en-US" sz="2000" dirty="0" smtClean="0"/>
              <a:t>disclosure] </a:t>
            </a:r>
            <a:endParaRPr lang="en-US" sz="2000" dirty="0"/>
          </a:p>
          <a:p>
            <a:pPr lvl="1"/>
            <a:r>
              <a:rPr lang="en-US" dirty="0" smtClean="0"/>
              <a:t>Stock/Shareholder</a:t>
            </a:r>
            <a:r>
              <a:rPr lang="en-US" dirty="0"/>
              <a:t>: </a:t>
            </a:r>
            <a:r>
              <a:rPr lang="en-US" sz="2000" dirty="0"/>
              <a:t>[List all companies or omit for no disclosure] </a:t>
            </a:r>
            <a:endParaRPr lang="en-US" dirty="0"/>
          </a:p>
          <a:p>
            <a:pPr lvl="1"/>
            <a:r>
              <a:rPr lang="en-US" dirty="0"/>
              <a:t>Other: </a:t>
            </a:r>
            <a:r>
              <a:rPr lang="en-US" sz="2000" dirty="0" smtClean="0"/>
              <a:t>[List </a:t>
            </a:r>
            <a:r>
              <a:rPr lang="en-US" sz="2000" dirty="0"/>
              <a:t>all companies or </a:t>
            </a:r>
            <a:r>
              <a:rPr lang="en-US" sz="2000" dirty="0" smtClean="0"/>
              <a:t>omit </a:t>
            </a:r>
            <a:r>
              <a:rPr lang="en-US" sz="2000" dirty="0"/>
              <a:t>for no </a:t>
            </a:r>
            <a:r>
              <a:rPr lang="en-US" sz="2000" dirty="0" smtClean="0"/>
              <a:t>disclosure] </a:t>
            </a:r>
            <a:endParaRPr lang="en-US" sz="2000" dirty="0" smtClean="0"/>
          </a:p>
          <a:p>
            <a:r>
              <a:rPr lang="en-US" sz="2400" dirty="0"/>
              <a:t>All of the relevant financial relationships listed for (</a:t>
            </a:r>
            <a:r>
              <a:rPr lang="en-US" sz="2400" dirty="0" smtClean="0"/>
              <a:t>these individuals) </a:t>
            </a:r>
            <a:r>
              <a:rPr lang="en-US" sz="2400" dirty="0"/>
              <a:t>have been </a:t>
            </a:r>
            <a:r>
              <a:rPr lang="en-US" sz="2400" dirty="0" smtClean="0"/>
              <a:t>mitigated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567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58588"/>
            <a:ext cx="7670800" cy="626833"/>
          </a:xfrm>
        </p:spPr>
        <p:txBody>
          <a:bodyPr/>
          <a:lstStyle/>
          <a:p>
            <a:pPr algn="ctr"/>
            <a:r>
              <a:rPr lang="en-US" dirty="0" smtClean="0"/>
              <a:t>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767"/>
            <a:ext cx="8229600" cy="4039339"/>
          </a:xfrm>
        </p:spPr>
        <p:txBody>
          <a:bodyPr/>
          <a:lstStyle/>
          <a:p>
            <a:r>
              <a:rPr lang="en-US" sz="2400" dirty="0"/>
              <a:t>The following planner, speaker, moderator, panelist (select what is appropriate, erase the rest) has financial relationships with commercial interests to disclose:</a:t>
            </a:r>
          </a:p>
          <a:p>
            <a:pPr lvl="1"/>
            <a:r>
              <a:rPr lang="en-US" sz="2000" dirty="0"/>
              <a:t>[list the name of the planner, etc. here]</a:t>
            </a:r>
          </a:p>
          <a:p>
            <a:pPr lvl="2"/>
            <a:r>
              <a:rPr lang="en-US" sz="1600" dirty="0"/>
              <a:t>[List the commercial interest indicated on the disclosure form here] [list the nature of the relationship here]</a:t>
            </a:r>
          </a:p>
          <a:p>
            <a:r>
              <a:rPr lang="en-US" sz="2000" dirty="0" smtClean="0"/>
              <a:t>Department chair/Division Director, [insert name]</a:t>
            </a:r>
          </a:p>
          <a:p>
            <a:pPr marL="687388" lvl="1" indent="-342900">
              <a:buFont typeface="+mj-lt"/>
              <a:buAutoNum type="alphaLcPeriod"/>
            </a:pPr>
            <a:r>
              <a:rPr lang="en-US" sz="1600" dirty="0" smtClean="0"/>
              <a:t>Has no financial relationships to disclose</a:t>
            </a:r>
          </a:p>
          <a:p>
            <a:pPr marL="687388" lvl="1" indent="-342900">
              <a:buFont typeface="+mj-lt"/>
              <a:buAutoNum type="alphaLcPeriod"/>
            </a:pPr>
            <a:r>
              <a:rPr lang="en-US" sz="1600" dirty="0" smtClean="0"/>
              <a:t>Has financial relationships with the following commercial interests to disclose</a:t>
            </a:r>
            <a:r>
              <a:rPr lang="en-US" sz="1600" dirty="0" smtClean="0"/>
              <a:t>:</a:t>
            </a:r>
            <a:endParaRPr lang="en-US" sz="1600" dirty="0"/>
          </a:p>
          <a:p>
            <a:pPr marL="3175" indent="0">
              <a:buNone/>
            </a:pPr>
            <a:r>
              <a:rPr lang="en-US" sz="2000" dirty="0"/>
              <a:t>All of the relevant financial relationships listed for (these individuals) have been mitigated</a:t>
            </a:r>
          </a:p>
          <a:p>
            <a:pPr marL="346075">
              <a:buFont typeface="+mj-lt"/>
              <a:buAutoNum type="alphaL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32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Disclosure Statement of </a:t>
            </a:r>
            <a:br>
              <a:rPr lang="en-US" dirty="0"/>
            </a:br>
            <a:r>
              <a:rPr lang="en-US" dirty="0"/>
              <a:t>Unapproved/Investigative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this </a:t>
            </a:r>
            <a:r>
              <a:rPr lang="en-US" sz="2400" dirty="0"/>
              <a:t>CME activity </a:t>
            </a:r>
            <a:r>
              <a:rPr lang="en-US" sz="2400" dirty="0" smtClean="0"/>
              <a:t>I will [not] discuss </a:t>
            </a:r>
            <a:r>
              <a:rPr lang="en-US" sz="2400" dirty="0"/>
              <a:t>unapproved or investigational uses of products or devices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There </a:t>
            </a:r>
            <a:r>
              <a:rPr lang="en-US" sz="2400" dirty="0"/>
              <a:t>is no commercial support for this Grand Rounds.</a:t>
            </a:r>
          </a:p>
          <a:p>
            <a:pPr marL="0" indent="0">
              <a:buNone/>
            </a:pPr>
            <a:r>
              <a:rPr lang="en-US" sz="2400" dirty="0" smtClean="0"/>
              <a:t>OR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smtClean="0"/>
              <a:t>This </a:t>
            </a:r>
            <a:r>
              <a:rPr lang="en-US" sz="2400" dirty="0"/>
              <a:t>Grand Rounds is supported by an educational grant </a:t>
            </a:r>
            <a:r>
              <a:rPr lang="en-US" sz="2400" dirty="0" smtClean="0"/>
              <a:t>from (name </a:t>
            </a:r>
            <a:r>
              <a:rPr lang="en-US" sz="2400" dirty="0"/>
              <a:t>of corporate supporter</a:t>
            </a:r>
            <a:r>
              <a:rPr lang="en-US" sz="2400" dirty="0" smtClean="0"/>
              <a:t>)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8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will be discussing “off-label” uses </a:t>
            </a:r>
            <a:r>
              <a:rPr lang="en-US" dirty="0" smtClean="0"/>
              <a:t>of the </a:t>
            </a:r>
            <a:r>
              <a:rPr lang="en-US" dirty="0"/>
              <a:t>following medications:</a:t>
            </a:r>
          </a:p>
          <a:p>
            <a:pPr lvl="1"/>
            <a:r>
              <a:rPr lang="en-US" dirty="0"/>
              <a:t>List Medications</a:t>
            </a:r>
          </a:p>
          <a:p>
            <a:pPr lvl="1"/>
            <a:r>
              <a:rPr lang="en-US" dirty="0"/>
              <a:t>List Medications</a:t>
            </a:r>
          </a:p>
          <a:p>
            <a:pPr lvl="1"/>
            <a:r>
              <a:rPr lang="en-US" dirty="0"/>
              <a:t>List Medications</a:t>
            </a:r>
          </a:p>
        </p:txBody>
      </p:sp>
    </p:spTree>
    <p:extLst>
      <p:ext uri="{BB962C8B-B14F-4D97-AF65-F5344CB8AC3E}">
        <p14:creationId xmlns:p14="http://schemas.microsoft.com/office/powerpoint/2010/main" val="1352284777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_Mosaic_template">
  <a:themeElements>
    <a:clrScheme name="Custom 11">
      <a:dk1>
        <a:srgbClr val="003C19"/>
      </a:dk1>
      <a:lt1>
        <a:sysClr val="window" lastClr="FFFFFF"/>
      </a:lt1>
      <a:dk2>
        <a:srgbClr val="83A4A5"/>
      </a:dk2>
      <a:lt2>
        <a:srgbClr val="EEECE1"/>
      </a:lt2>
      <a:accent1>
        <a:srgbClr val="155E45"/>
      </a:accent1>
      <a:accent2>
        <a:srgbClr val="C0914F"/>
      </a:accent2>
      <a:accent3>
        <a:srgbClr val="859541"/>
      </a:accent3>
      <a:accent4>
        <a:srgbClr val="7F7F7F"/>
      </a:accent4>
      <a:accent5>
        <a:srgbClr val="DDCE84"/>
      </a:accent5>
      <a:accent6>
        <a:srgbClr val="CDBF2F"/>
      </a:accent6>
      <a:hlink>
        <a:srgbClr val="A9AA01"/>
      </a:hlink>
      <a:folHlink>
        <a:srgbClr val="2180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Medical_Mosaic_template</Template>
  <TotalTime>72</TotalTime>
  <Words>374</Words>
  <Application>Microsoft Office PowerPoint</Application>
  <PresentationFormat>On-screen Show (16:9)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Heavy</vt:lpstr>
      <vt:lpstr>Avenir Roman</vt:lpstr>
      <vt:lpstr>Calibri</vt:lpstr>
      <vt:lpstr>Medical_Mosaic_template</vt:lpstr>
      <vt:lpstr>Handling disclosures of financial relationships with commercial interests in grand rounds sessions</vt:lpstr>
      <vt:lpstr>PowerPoint Presentation</vt:lpstr>
      <vt:lpstr>Disclosures</vt:lpstr>
      <vt:lpstr>Disclosures</vt:lpstr>
      <vt:lpstr>Disclosures</vt:lpstr>
      <vt:lpstr>Disclosure Statement of  Unapproved/Investigative Use</vt:lpstr>
      <vt:lpstr>Disclosure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O'Beirne,  Ronan</dc:creator>
  <cp:lastModifiedBy>O'Beirne,  Ronan</cp:lastModifiedBy>
  <cp:revision>8</cp:revision>
  <dcterms:created xsi:type="dcterms:W3CDTF">2017-06-07T14:12:11Z</dcterms:created>
  <dcterms:modified xsi:type="dcterms:W3CDTF">2021-09-24T16:27:34Z</dcterms:modified>
</cp:coreProperties>
</file>